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9" r:id="rId6"/>
    <p:sldId id="271" r:id="rId7"/>
    <p:sldId id="272" r:id="rId8"/>
    <p:sldId id="273" r:id="rId9"/>
    <p:sldId id="262" r:id="rId10"/>
    <p:sldId id="274" r:id="rId11"/>
    <p:sldId id="263" r:id="rId12"/>
    <p:sldId id="264" r:id="rId13"/>
    <p:sldId id="275" r:id="rId14"/>
    <p:sldId id="276" r:id="rId15"/>
    <p:sldId id="265" r:id="rId16"/>
    <p:sldId id="266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0A2C-4D63-4EDF-9D67-68CD8F225AAF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5BA7-538E-41F0-856B-71762E163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smayli.ru/smile/babochkia-3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850" y="-315416"/>
            <a:ext cx="9144000" cy="6840759"/>
            <a:chOff x="0" y="1"/>
            <a:chExt cx="9144000" cy="6857999"/>
          </a:xfrm>
        </p:grpSpPr>
        <p:pic>
          <p:nvPicPr>
            <p:cNvPr id="5" name="Picture 4" descr="Скачать бесплатно книгу: Подборка схем для вышивки крестиком 18. Вышиваем бабочек. Автор подборки: Франко А И Год выпуска: 20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9143999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ecb4031e37c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7918" y="3541235"/>
              <a:ext cx="2786082" cy="331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954177"/>
            <a:ext cx="7772400" cy="1980100"/>
          </a:xfrm>
        </p:spPr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Социально-коммуникативное развитие дошкольника </a:t>
            </a:r>
            <a:br>
              <a:rPr lang="ru-RU" sz="5400" dirty="0" smtClean="0"/>
            </a:br>
            <a:r>
              <a:rPr lang="ru-RU" sz="5400" dirty="0" smtClean="0"/>
              <a:t>группа «Радуга»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877272"/>
            <a:ext cx="5658992" cy="98072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03648" y="836712"/>
            <a:ext cx="5658992" cy="852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east.userapi.com/sun9-29/s/v1/ig2/9yuHb5kpuWka2I4MxVNF0WNHV_e2WSpCPnpxx325zAbcBplSE0W_EErvpJqWFPPu08heG0NhF8sLL6Gx4KI3_igN.jpg?size=951x1080&amp;quality=95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6805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west.userapi.com/sun9-50/s/v1/ig2/kP-FqiejUE1apwZxk3Q6AE9PK-vOTniLLuAY3IB7rwkQS0p5c5KIemRraPgVRUXtwFPvERV4QIZiaABmV1ctbluX.jpg?size=608x1080&amp;quality=95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88640"/>
            <a:ext cx="42484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0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19050" contourW="12700">
              <a:extrusionClr>
                <a:srgbClr val="002060"/>
              </a:extrusionClr>
              <a:contourClr>
                <a:srgbClr val="00B050"/>
              </a:contourClr>
            </a:sp3d>
          </a:bodyPr>
          <a:lstStyle/>
          <a:p>
            <a:r>
              <a:rPr lang="ru-RU" sz="2800" b="1" dirty="0" smtClean="0">
                <a:ln cmpd="dbl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50800" dist="38100" dir="18900000" algn="bl" rotWithShape="0">
                    <a:schemeClr val="tx2">
                      <a:lumMod val="75000"/>
                      <a:alpha val="40000"/>
                    </a:schemeClr>
                  </a:outerShdw>
                </a:effectLst>
              </a:rPr>
              <a:t>Игра как ведущая деятельность</a:t>
            </a:r>
            <a:br>
              <a:rPr lang="ru-RU" sz="2800" b="1" dirty="0" smtClean="0">
                <a:ln cmpd="dbl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50800" dist="38100" dir="18900000" algn="bl" rotWithShape="0">
                    <a:schemeClr val="tx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ru-RU" sz="2800" b="1" dirty="0" smtClean="0">
                <a:ln cmpd="dbl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50800" dist="38100" dir="18900000" algn="bl" rotWithShape="0">
                    <a:schemeClr val="tx2">
                      <a:lumMod val="75000"/>
                      <a:alpha val="40000"/>
                    </a:schemeClr>
                  </a:outerShdw>
                </a:effectLst>
              </a:rPr>
              <a:t> детей дошкольного возраста</a:t>
            </a:r>
            <a:endParaRPr lang="ru-RU" sz="2800" b="1" dirty="0">
              <a:ln cmpd="dbl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50800" dist="38100" dir="18900000" algn="bl" rotWithShape="0">
                  <a:schemeClr val="tx2">
                    <a:lumMod val="75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Через игру ребенок воплощает свои взгляды, представления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Дети отражают отношение к тому событию, которое они разыгрывают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Действия ребенка направлены на выявление специфических свойств предмета и на достижение с его помощью определенного эффекта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Дети активно отображают впечатления, полученные в повседневной жизни и деятельности окружающих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Формируют взаимоотношения друг с другом на разных уровнях: при одиночных играх, кратковременного и постоянного взаимодействия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Picture 24" descr="551f743ee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86256"/>
            <a:ext cx="24252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-214346" y="4143380"/>
            <a:ext cx="9572692" cy="2714620"/>
            <a:chOff x="-214346" y="4143380"/>
            <a:chExt cx="9572692" cy="2714620"/>
          </a:xfrm>
        </p:grpSpPr>
        <p:pic>
          <p:nvPicPr>
            <p:cNvPr id="6" name="Picture 17" descr="baby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143380"/>
              <a:ext cx="1928826" cy="248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8" descr="Картинки/цветы/ромашк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5643578"/>
              <a:ext cx="4071966" cy="1214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8" descr="Картинки/цветы/ромашк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14546" y="5643578"/>
              <a:ext cx="4071966" cy="1214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8" descr="Картинки/цветы/ромашк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14346" y="5643578"/>
              <a:ext cx="3857652" cy="1214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Компоненты патриотического </a:t>
            </a:r>
            <a:br>
              <a:rPr lang="ru-RU" sz="2400" b="1" dirty="0" smtClean="0"/>
            </a:br>
            <a:r>
              <a:rPr lang="ru-RU" sz="2400" b="1" dirty="0" smtClean="0"/>
              <a:t>воспитания</a:t>
            </a:r>
            <a:endParaRPr lang="ru-RU" sz="24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285720" y="1500174"/>
            <a:ext cx="8501122" cy="4000528"/>
            <a:chOff x="285720" y="1500174"/>
            <a:chExt cx="8501122" cy="4000528"/>
          </a:xfrm>
        </p:grpSpPr>
        <p:sp>
          <p:nvSpPr>
            <p:cNvPr id="4" name="Скругленная прямоугольная выноска 3"/>
            <p:cNvSpPr/>
            <p:nvPr/>
          </p:nvSpPr>
          <p:spPr>
            <a:xfrm rot="10800000">
              <a:off x="357158" y="1500174"/>
              <a:ext cx="2357454" cy="1071570"/>
            </a:xfrm>
            <a:prstGeom prst="wedgeRoundRectCallout">
              <a:avLst>
                <a:gd name="adj1" fmla="val -63111"/>
                <a:gd name="adj2" fmla="val 10346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50800" dist="165100" dir="21000000" algn="ctr" rotWithShape="0">
                <a:schemeClr val="bg2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кругленная прямоугольная выноска 4"/>
            <p:cNvSpPr/>
            <p:nvPr/>
          </p:nvSpPr>
          <p:spPr>
            <a:xfrm rot="10800000">
              <a:off x="3214678" y="1500174"/>
              <a:ext cx="2428892" cy="1071570"/>
            </a:xfrm>
            <a:prstGeom prst="wedgeRoundRectCallout">
              <a:avLst>
                <a:gd name="adj1" fmla="val -17068"/>
                <a:gd name="adj2" fmla="val 8885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139700" dir="19980000" algn="ctr" rotWithShape="0">
                <a:schemeClr val="accent2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ая прямоугольная выноска 5"/>
            <p:cNvSpPr/>
            <p:nvPr/>
          </p:nvSpPr>
          <p:spPr>
            <a:xfrm rot="10800000">
              <a:off x="6215074" y="1500174"/>
              <a:ext cx="2286016" cy="1000132"/>
            </a:xfrm>
            <a:prstGeom prst="wedgeRoundRectCallout">
              <a:avLst>
                <a:gd name="adj1" fmla="val 44447"/>
                <a:gd name="adj2" fmla="val 8584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152400" dir="13320000" algn="ctr" rotWithShape="0">
                <a:schemeClr val="accent4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034" y="1785926"/>
              <a:ext cx="2071702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2">
                  <a:lumMod val="75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i="1" dirty="0" smtClean="0"/>
                <a:t>Содержательный</a:t>
              </a:r>
              <a:r>
                <a:rPr lang="ru-RU" sz="1600" i="1" dirty="0" smtClean="0"/>
                <a:t> </a:t>
              </a:r>
              <a:endParaRPr lang="ru-RU" sz="1600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8992" y="1714488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/>
                <a:t>Эмоционально-побудительный</a:t>
              </a:r>
              <a:endParaRPr lang="ru-RU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29388" y="1785926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/>
                <a:t>Деятельностный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85720" y="2857496"/>
              <a:ext cx="2571768" cy="264320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50800" dist="177800" dir="19080000" algn="ctr" rotWithShape="0">
                <a:schemeClr val="bg2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 О культуре народа, его традициях, творчестве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О природе родного края и страны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Об истории страны, отраженной в названиях улиц, памятниках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О символике родного города и страны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357554" y="2857496"/>
              <a:ext cx="2571768" cy="264320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177800" dir="18420000" algn="ctr" rotWithShape="0">
                <a:schemeClr val="accent2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Любовь и чувство привязанности к родной семье и дому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Гордость за достижения своей страны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Уважение к культуре и традициям народа, к историческому прошлому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Восхищение народным творчеством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Любовь к родной природе, к родному языку</a:t>
              </a:r>
            </a:p>
            <a:p>
              <a:pPr>
                <a:buFont typeface="Arial" pitchFamily="34" charset="0"/>
                <a:buChar char="•"/>
              </a:pPr>
              <a:endParaRPr lang="ru-RU" sz="12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429388" y="2786058"/>
              <a:ext cx="2357454" cy="26432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177800" dir="19920000" algn="ctr" rotWithShape="0">
                <a:schemeClr val="accent4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chemeClr val="tx1"/>
                  </a:solidFill>
                </a:rPr>
                <a:t>Труд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chemeClr val="tx1"/>
                  </a:solidFill>
                </a:rPr>
                <a:t>Игра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chemeClr val="tx1"/>
                  </a:solidFill>
                </a:rPr>
                <a:t>Продуктивная деятельность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chemeClr val="tx1"/>
                  </a:solidFill>
                </a:rPr>
                <a:t>Музыкальная деятельность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chemeClr val="tx1"/>
                  </a:solidFill>
                </a:rPr>
                <a:t>Познавательная деятельность</a:t>
              </a:r>
            </a:p>
            <a:p>
              <a:pPr algn="ctr">
                <a:buFont typeface="Arial" pitchFamily="34" charset="0"/>
                <a:buChar char="•"/>
              </a:pPr>
              <a:endParaRPr lang="ru-RU" sz="1200" dirty="0"/>
            </a:p>
          </p:txBody>
        </p:sp>
      </p:grpSp>
      <p:pic>
        <p:nvPicPr>
          <p:cNvPr id="13" name="Picture 2" descr="0_fe7f9_3e19977b_or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0_fe7f9_3e19977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6210300"/>
            <a:ext cx="207170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0_fe7f9_3e19977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6210300"/>
            <a:ext cx="1830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0_fe7f9_3e19977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210300"/>
            <a:ext cx="1830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b9c0b6dd66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569257"/>
            <a:ext cx="1079501" cy="128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4db66d823c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3341" y="4929198"/>
            <a:ext cx="2150659" cy="180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0_fe7f9_3e19977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6072206"/>
            <a:ext cx="214310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west.userapi.com/sun9-53/s/v1/ig2/QOgJFmoQ7LGBghR0IROo-RoqPQn5pmlB8WXvmb2Tvt96EZcpCrb49p2PW2NRKOGY6zsBEUdFjFhgaxbE0T-oLe9j.jpg?size=608x1080&amp;quality=95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82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north.userapi.com/sun9-78/s/v1/ig2/44dt_QBIKJSh-qI3QW7_lqoidMSSdSq0BW_7eIgN8-H6hWvSAUzsyFed5SxR1BVsscP8_ufNS0vJUYLkZhhLU-kP.jpg?size=608x1080&amp;quality=95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74638"/>
            <a:ext cx="4495799" cy="66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4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west.userapi.com/sun9-51/s/v1/ig2/iXArah6F63H6x-eRSECgNTgjvv5zfFUM2eeS65hpc0a7ZyiSRgaKfcZpdXLV6H2TDBaV7nbRqTtYK4__dvuSQeBc.jpg?size=608x1080&amp;quality=95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82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east.userapi.com/sun9-57/s/v1/ig2/3K8GXob8FhOXPWI1jwCCLsO0BtqkzhTRXY06HGYkarfqjEOBGupQcrd2hua2SUHYOQDR6T1nncmoHUye26TvhCTz.jpg?size=608x1080&amp;quality=95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74638"/>
            <a:ext cx="4495799" cy="66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2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/>
          <a:srcRect l="3125" t="5208" r="2344" b="10416"/>
          <a:stretch>
            <a:fillRect/>
          </a:stretch>
        </p:blipFill>
        <p:spPr bwMode="auto">
          <a:xfrm>
            <a:off x="285720" y="142852"/>
            <a:ext cx="864393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50800" dist="228600" dir="2154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</a:rPr>
              <a:t>Виды труда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tx2"/>
                </a:solidFill>
              </a:rPr>
              <a:t>(трудовая деятельность)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2" name="Picture 2" descr="0_fe7f9_3e19977b_or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0300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0_fe7f9_3e19977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6210300"/>
            <a:ext cx="214310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214282" y="1643050"/>
            <a:ext cx="8929718" cy="5214950"/>
            <a:chOff x="214282" y="1643050"/>
            <a:chExt cx="8929718" cy="521495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14282" y="1643050"/>
              <a:ext cx="7858180" cy="3714776"/>
              <a:chOff x="285720" y="1714488"/>
              <a:chExt cx="7858180" cy="3714776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500034" y="1785926"/>
                <a:ext cx="3143272" cy="71438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Навыки культуры быта</a:t>
                </a:r>
                <a:br>
                  <a:rPr lang="ru-RU" sz="1600" dirty="0" smtClean="0">
                    <a:solidFill>
                      <a:schemeClr val="tx1"/>
                    </a:solidFill>
                  </a:rPr>
                </a:br>
                <a:r>
                  <a:rPr lang="ru-RU" sz="1600" dirty="0" smtClean="0">
                    <a:solidFill>
                      <a:schemeClr val="tx1"/>
                    </a:solidFill>
                  </a:rPr>
                  <a:t>(труд по самообслуживанию)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5214942" y="1714488"/>
                <a:ext cx="2928958" cy="785818"/>
              </a:xfrm>
              <a:prstGeom prst="roundRect">
                <a:avLst/>
              </a:prstGeom>
              <a:solidFill>
                <a:schemeClr val="bg2">
                  <a:lumMod val="50000"/>
                  <a:alpha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Ознакомление с трудом взрослых</a:t>
                </a:r>
                <a:endParaRPr lang="ru-RU" sz="16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85984" y="2857496"/>
                <a:ext cx="3857652" cy="1071570"/>
              </a:xfrm>
              <a:prstGeom prst="roundRect">
                <a:avLst/>
              </a:prstGeom>
              <a:solidFill>
                <a:schemeClr val="bg2">
                  <a:lumMod val="50000"/>
                  <a:alpha val="82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Хозяйственно-бытовой труд</a:t>
                </a:r>
                <a:br>
                  <a:rPr lang="ru-RU" sz="1600" dirty="0" smtClean="0"/>
                </a:br>
                <a:r>
                  <a:rPr lang="ru-RU" sz="1600" dirty="0" smtClean="0"/>
                  <a:t>(содружество взрослого и ребенка, совместная деятельность)</a:t>
                </a:r>
                <a:endParaRPr lang="ru-RU" sz="1600" dirty="0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285720" y="4357694"/>
                <a:ext cx="2500330" cy="1071570"/>
              </a:xfrm>
              <a:prstGeom prst="roundRect">
                <a:avLst/>
              </a:prstGeom>
              <a:solidFill>
                <a:schemeClr val="bg2">
                  <a:lumMod val="50000"/>
                  <a:alpha val="8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/>
                  <a:t>Труд в природе</a:t>
                </a:r>
                <a:endParaRPr lang="ru-RU" sz="1600" dirty="0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714744" y="4357694"/>
                <a:ext cx="2000264" cy="928694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chemeClr val="tx1"/>
                    </a:solidFill>
                  </a:rPr>
                  <a:t>Ручной труд 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1785918" y="3901222"/>
              <a:ext cx="7358082" cy="2956778"/>
              <a:chOff x="1785918" y="3901222"/>
              <a:chExt cx="7358082" cy="2956778"/>
            </a:xfrm>
          </p:grpSpPr>
          <p:pic>
            <p:nvPicPr>
              <p:cNvPr id="14" name="Picture 2" descr="0_fe7f9_3e19977b_ori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86380" y="6210300"/>
                <a:ext cx="1830388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 descr="0_fe7f9_3e19977b_ori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00430" y="6210300"/>
                <a:ext cx="1830388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 descr="0_fe7f9_3e19977b_ori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85918" y="6210300"/>
                <a:ext cx="1830388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5" descr="42373f9d298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00760" y="3901222"/>
                <a:ext cx="3143240" cy="2956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8" name="Picture 8" descr="0_89604_568ac41e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0186" cy="167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19050" contourW="12700">
              <a:extrusionClr>
                <a:srgbClr val="002060"/>
              </a:extrusionClr>
              <a:contourClr>
                <a:srgbClr val="00B050"/>
              </a:contourClr>
            </a:sp3d>
          </a:bodyPr>
          <a:lstStyle/>
          <a:p>
            <a:r>
              <a:rPr lang="ru-RU" sz="2800" b="1" dirty="0" smtClean="0">
                <a:ln cmpd="dbl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50800" dist="38100" dir="18900000" algn="bl" rotWithShape="0">
                    <a:schemeClr val="tx2">
                      <a:lumMod val="75000"/>
                      <a:alpha val="40000"/>
                    </a:schemeClr>
                  </a:outerShdw>
                </a:effectLst>
              </a:rPr>
              <a:t>Вывод.</a:t>
            </a:r>
            <a:endParaRPr lang="ru-RU" sz="2800" b="1" dirty="0">
              <a:ln cmpd="dbl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50800" dist="38100" dir="18900000" algn="bl" rotWithShape="0">
                  <a:schemeClr val="tx2">
                    <a:lumMod val="75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indent="-396000">
              <a:buNone/>
            </a:pPr>
            <a:r>
              <a:rPr lang="ru-RU" sz="1800" b="1" dirty="0" smtClean="0"/>
              <a:t>               Постоянная, непрерывная работа по всем 4-ем направлениям данной ОО способствует социально – коммуникативному развитию каждого ребёнка. </a:t>
            </a:r>
          </a:p>
          <a:p>
            <a:pPr indent="-396000">
              <a:buNone/>
            </a:pPr>
            <a:r>
              <a:rPr lang="ru-RU" sz="1800" b="1" dirty="0" smtClean="0"/>
              <a:t>               Дети становятся более раскрепощёнными и самостоятельными, целеустремлёнными и уверенными в себе, общительными, более внимательными и заботливыми по отношению к сверстникам и взрослым; способными к взаимопониманию и сотрудничеству. У детей формируется способность совместно принимать решения и следовать их выполнению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Picture 24" descr="551f743ee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86256"/>
            <a:ext cx="24252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2"/>
          <p:cNvGrpSpPr/>
          <p:nvPr/>
        </p:nvGrpSpPr>
        <p:grpSpPr>
          <a:xfrm>
            <a:off x="-214346" y="4143380"/>
            <a:ext cx="9572692" cy="2714620"/>
            <a:chOff x="-214346" y="4143380"/>
            <a:chExt cx="9572692" cy="2714620"/>
          </a:xfrm>
        </p:grpSpPr>
        <p:pic>
          <p:nvPicPr>
            <p:cNvPr id="6" name="Picture 17" descr="baby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4143380"/>
              <a:ext cx="1928826" cy="248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8" descr="Картинки/цветы/ромашк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6380" y="5643578"/>
              <a:ext cx="4071966" cy="1214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8" descr="Картинки/цветы/ромашк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14546" y="5643578"/>
              <a:ext cx="4071966" cy="1214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8" descr="Картинки/цветы/ромашк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14346" y="5643578"/>
              <a:ext cx="3857652" cy="1214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Franklin Gothic Heavy" pitchFamily="34" charset="0"/>
                <a:cs typeface="Times New Roman" pitchFamily="18" charset="0"/>
              </a:rPr>
              <a:t>Социально – коммуникативное развитие</a:t>
            </a:r>
            <a:endParaRPr lang="ru-RU" dirty="0"/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   Это 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процесс усвоения и дальнейшего развития индивидом социально-культурного опыта, необходимого для его включения в систему общественных отношений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3857628"/>
            <a:ext cx="9144000" cy="3000372"/>
            <a:chOff x="0" y="3857628"/>
            <a:chExt cx="9144000" cy="3000372"/>
          </a:xfrm>
        </p:grpSpPr>
        <p:pic>
          <p:nvPicPr>
            <p:cNvPr id="4" name="Рисунок 3" descr="243a94c58888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7752" y="3857628"/>
              <a:ext cx="3753708" cy="2771290"/>
            </a:xfrm>
            <a:prstGeom prst="rect">
              <a:avLst/>
            </a:prstGeom>
          </p:spPr>
        </p:pic>
        <p:pic>
          <p:nvPicPr>
            <p:cNvPr id="5" name="Picture 2" descr="0_fe7f9_3e19977b_or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3612" y="5786454"/>
              <a:ext cx="1830388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0_fe7f9_3e19977b_or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0694" y="5786454"/>
              <a:ext cx="1830388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0_fe7f9_3e19977b_or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44" y="5715016"/>
              <a:ext cx="1830388" cy="114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0_a01d9_415b13cb_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6143644"/>
              <a:ext cx="2143140" cy="71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0_a01d9_415b13cb_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929330"/>
              <a:ext cx="1728788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043890" cy="917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7901014" cy="40544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6" name="AutoShape 2" descr="http://www.rzhom.narod.ru/otk/radug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/>
          <a:srcRect l="3043" r="3017" b="9830"/>
          <a:stretch>
            <a:fillRect/>
          </a:stretch>
        </p:blipFill>
        <p:spPr bwMode="auto">
          <a:xfrm>
            <a:off x="357158" y="142852"/>
            <a:ext cx="82867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b="1" dirty="0" smtClean="0"/>
              <a:t>Основные задачи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 социально-коммуникативному развитию детей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/>
              <a:t>Развитие игровой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Формирование первичных личностных представлений (о себе, собственных особенностях и др.); о </a:t>
            </a:r>
            <a:r>
              <a:rPr lang="ru-RU" sz="1400" dirty="0" err="1" smtClean="0"/>
              <a:t>гендерных</a:t>
            </a:r>
            <a:r>
              <a:rPr lang="ru-RU" sz="1400" dirty="0" smtClean="0"/>
              <a:t> представлений (принадлежность к определенному полу, отношениях и взаимосвязях)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Формирование первичных представлений о семье и об обществе (о родственных отношениях, деление семейных обязанностей, традиций, ближайшем социуме и месте в нем)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Приобщение к элементарным общепринятым нормам и правилам взаимоотношений со сверстниками и взрослыми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Формирование представления об окружающем мире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Развитие навыков коммуникации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Развитие трудовой деятельности (освоение детьми разных видов деятельности соответствующих их возрастным возможностям)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/>
              <a:t>Воспитание ценностного отношения к собственному труду, труду других людей и его результатам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cs typeface="Times New Roman" pitchFamily="18" charset="0"/>
              </a:rPr>
              <a:t>Овладение элементарными нормами и правилами здорового образа жизни (в питании,</a:t>
            </a:r>
            <a:br>
              <a:rPr lang="ru-RU" sz="1400" dirty="0" smtClean="0">
                <a:cs typeface="Times New Roman" pitchFamily="18" charset="0"/>
              </a:rPr>
            </a:br>
            <a:r>
              <a:rPr lang="ru-RU" sz="1400" dirty="0" smtClean="0">
                <a:cs typeface="Times New Roman" pitchFamily="18" charset="0"/>
              </a:rPr>
              <a:t> двигательном режиме, закаливании, при формировании полезных привычек и др.)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cs typeface="Times New Roman" pitchFamily="18" charset="0"/>
              </a:rPr>
              <a:t>Развитие эмоционально – ценностного восприятия произведения искусства ( словесного, музыкального, изобразительно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го).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i="1" dirty="0" smtClean="0"/>
          </a:p>
          <a:p>
            <a:pPr>
              <a:buFont typeface="Wingdings" pitchFamily="2" charset="2"/>
              <a:buChar char="v"/>
            </a:pPr>
            <a:endParaRPr lang="ru-RU" sz="1400" i="1" dirty="0" smtClean="0"/>
          </a:p>
          <a:p>
            <a:pPr>
              <a:buFont typeface="Wingdings" pitchFamily="2" charset="2"/>
              <a:buChar char="v"/>
            </a:pPr>
            <a:endParaRPr lang="ru-RU" sz="1400" dirty="0" smtClean="0"/>
          </a:p>
          <a:p>
            <a:pPr>
              <a:buFont typeface="Wingdings" pitchFamily="2" charset="2"/>
              <a:buChar char="v"/>
            </a:pPr>
            <a:endParaRPr lang="ru-RU" sz="1400" dirty="0"/>
          </a:p>
        </p:txBody>
      </p:sp>
      <p:pic>
        <p:nvPicPr>
          <p:cNvPr id="6" name="Picture 22" descr="Анимашки Бабочк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488" y="5143487"/>
            <a:ext cx="1714512" cy="1714513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0" y="285728"/>
            <a:ext cx="9144000" cy="6572272"/>
            <a:chOff x="0" y="285728"/>
            <a:chExt cx="9144000" cy="6572272"/>
          </a:xfrm>
        </p:grpSpPr>
        <p:pic>
          <p:nvPicPr>
            <p:cNvPr id="4" name="Picture 21" descr="H:\Documents and Settings\Aida\Рабочий стол\НОвая ГРАФИКА сборник\КАРТИНКИ СБОРНИК_ школьные\Копия boworms3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00034" y="285728"/>
              <a:ext cx="1372721" cy="1450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0_fe7f9_3e19977b_ori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5929330"/>
              <a:ext cx="1830388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0_fe7f9_3e19977b_ori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7818" y="5857892"/>
              <a:ext cx="2044702" cy="100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0_fe7f9_3e19977b_ori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868" y="5786454"/>
              <a:ext cx="1830388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0_fe7f9_3e19977b_ori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85918" y="5786454"/>
              <a:ext cx="1830388" cy="107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0_fe7f9_3e19977b_ori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13612" y="5715016"/>
              <a:ext cx="1830388" cy="114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12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06" t="6250" r="3125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437111"/>
            <a:ext cx="6918920" cy="5760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https://sun9-west.userapi.com/sun9-53/s/v1/ig2/QOgJFmoQ7LGBghR0IROo-RoqPQn5pmlB8WXvmb2Tvt96EZcpCrb49p2PW2NRKOGY6zsBEUdFjFhgaxbE0T-oLe9j.jpg?size=608x1080&amp;quality=95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572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north.userapi.com/sun9-79/s/v1/ig2/Q2vG5oe8NqSPDCDyj8bZBlBBc4vueEdsuScoVFr-Yy75wSLgy5Ig8SKlVXQGsGaAaVJBuEshpH0T1Xm8JMyy9AiU.jpg?size=608x1080&amp;quality=95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17646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north.userapi.com/sun9-78/s/v1/ig2/nDJjbvZ05HtrKEVcLVN6uZJNWbdfEucNeyZqlaMc9OE4NlBswJACqCuPWfjAyixTM4k92zxTqYbtnV1Wy8-rJRtl.jpg?size=608x1080&amp;quality=95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31013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7.userapi.com/sun7-13/s/v1/ig2/UYkJpVfh0xk2vTdVMgEZPrtFBNIocgYFPsbnrcJgWP3mBhCoIVnRduaNWIL_GyxatTkbN_mkUz-wcg73tbETVRaf.jpg?size=608x1080&amp;quality=95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64" y="116632"/>
            <a:ext cx="433082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5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4213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un9-north.userapi.com/sun9-78/s/v1/ig2/Mtz8UIh2enp51orM9KZCH3mMBxx2maNPb6yZKwJ1VOmA8z7AGAb5lojP2MVhyiER_89vCqHTCfCI4nllkXZJSeZN.jpg?size=608x1080&amp;quality=95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42484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north.userapi.com/sun9-81/s/v1/ig2/KJGqOr86uhnA5SMhKMPuCSU2hVRtJ_9lYTNgKxCstzyn-hPbZgDf93NsmUmumPAhiAKwQ5uo55kSVqD6rXBIyGmN.jpg?size=616x1080&amp;quality=95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67" y="268370"/>
            <a:ext cx="44644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0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0_a01d9_415b13cb_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Классификация игр </a:t>
            </a:r>
            <a:br>
              <a:rPr lang="ru-RU" sz="3200" b="1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детей дошкольного возраста</a:t>
            </a:r>
            <a:endParaRPr lang="ru-RU" sz="3200" b="1" dirty="0"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57158" y="1643050"/>
            <a:ext cx="8501122" cy="4429156"/>
            <a:chOff x="214282" y="1785926"/>
            <a:chExt cx="8501122" cy="4429156"/>
          </a:xfrm>
        </p:grpSpPr>
        <p:sp>
          <p:nvSpPr>
            <p:cNvPr id="4" name="Скругленная прямоугольная выноска 3"/>
            <p:cNvSpPr/>
            <p:nvPr/>
          </p:nvSpPr>
          <p:spPr>
            <a:xfrm rot="10800000">
              <a:off x="214282" y="1785926"/>
              <a:ext cx="2643206" cy="857256"/>
            </a:xfrm>
            <a:prstGeom prst="wedgeRoundRectCallout">
              <a:avLst>
                <a:gd name="adj1" fmla="val -51187"/>
                <a:gd name="adj2" fmla="val 83300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Скругленная прямоугольная выноска 6"/>
            <p:cNvSpPr/>
            <p:nvPr/>
          </p:nvSpPr>
          <p:spPr>
            <a:xfrm rot="10800000">
              <a:off x="3357554" y="1785926"/>
              <a:ext cx="2714644" cy="857256"/>
            </a:xfrm>
            <a:prstGeom prst="wedgeRoundRectCallout">
              <a:avLst>
                <a:gd name="adj1" fmla="val -27701"/>
                <a:gd name="adj2" fmla="val 82980"/>
                <a:gd name="adj3" fmla="val 1666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ая прямоугольная выноска 7"/>
            <p:cNvSpPr/>
            <p:nvPr/>
          </p:nvSpPr>
          <p:spPr>
            <a:xfrm rot="10800000">
              <a:off x="6429388" y="1785926"/>
              <a:ext cx="2214578" cy="857256"/>
            </a:xfrm>
            <a:prstGeom prst="wedgeRoundRectCallout">
              <a:avLst>
                <a:gd name="adj1" fmla="val 44588"/>
                <a:gd name="adj2" fmla="val 81395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596" y="1857364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Игры, возникающие по инициативе детей</a:t>
              </a:r>
              <a:endParaRPr lang="ru-RU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8992" y="1928802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Игры, возникающие по инициативе взрослого</a:t>
              </a:r>
              <a:endParaRPr lang="ru-RU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00826" y="2000240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  Народные игры</a:t>
              </a:r>
              <a:endParaRPr lang="ru-RU" b="1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85720" y="3000372"/>
              <a:ext cx="2500330" cy="128588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Игры-экспериментирования</a:t>
              </a:r>
            </a:p>
            <a:p>
              <a:pPr algn="ctr"/>
              <a:endParaRPr lang="ru-RU" sz="1400" dirty="0" smtClean="0"/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 Игры с природными объектами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 Игры с игрушками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Игры с животными</a:t>
              </a:r>
              <a:endParaRPr lang="ru-RU" sz="12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7158" y="4714884"/>
              <a:ext cx="2571768" cy="142876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Сюжетные самостоятельные игры</a:t>
              </a:r>
            </a:p>
            <a:p>
              <a:pPr algn="ctr"/>
              <a:endParaRPr lang="ru-RU" sz="1200" dirty="0" smtClean="0"/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Сюжетно-ролевые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Режиссерские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Театрализованные</a:t>
              </a:r>
              <a:endParaRPr lang="ru-RU" sz="12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500430" y="3000372"/>
              <a:ext cx="2357454" cy="128588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Обучающие игры</a:t>
              </a:r>
            </a:p>
            <a:p>
              <a:pPr algn="ctr"/>
              <a:endParaRPr lang="ru-RU" sz="1200" dirty="0" smtClean="0"/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Сюжетно-дидактические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Подвижные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Музыкально-дидактические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Учебные</a:t>
              </a:r>
            </a:p>
            <a:p>
              <a:pPr algn="ctr">
                <a:buFont typeface="Arial" pitchFamily="34" charset="0"/>
                <a:buChar char="•"/>
              </a:pPr>
              <a:endParaRPr lang="ru-RU" sz="12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71868" y="4786322"/>
              <a:ext cx="2357454" cy="142876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Досуговые игры</a:t>
              </a:r>
            </a:p>
            <a:p>
              <a:pPr algn="ctr"/>
              <a:endParaRPr lang="ru-RU" sz="1200" dirty="0" smtClean="0"/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Интеллектуальные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Игры-забавы, развлечения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Театрализованные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Празднично-карнавальные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/>
                <a:t>Компьютерные</a:t>
              </a:r>
            </a:p>
            <a:p>
              <a:pPr algn="ctr">
                <a:buFont typeface="Arial" pitchFamily="34" charset="0"/>
                <a:buChar char="•"/>
              </a:pPr>
              <a:endParaRPr lang="ru-RU" sz="12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500826" y="3000372"/>
              <a:ext cx="2214578" cy="92869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Обрядовые игры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Семейные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Сезонные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Культовые</a:t>
              </a:r>
            </a:p>
            <a:p>
              <a:pPr algn="ctr">
                <a:buFont typeface="Arial" pitchFamily="34" charset="0"/>
                <a:buChar char="•"/>
              </a:pPr>
              <a:endParaRPr lang="ru-RU" sz="12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572264" y="4143380"/>
              <a:ext cx="2143140" cy="10001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Тренинговые игры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Интеллектуальные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Сенсомоторные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Адаптивные</a:t>
              </a:r>
            </a:p>
            <a:p>
              <a:pPr algn="ctr">
                <a:buFont typeface="Arial" pitchFamily="34" charset="0"/>
                <a:buChar char="•"/>
              </a:pPr>
              <a:endParaRPr lang="ru-RU" sz="1200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643702" y="5357826"/>
              <a:ext cx="2071702" cy="85725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Досуговые игры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Тихие игры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</a:rPr>
                <a:t>Игры-забавы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436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Социально-коммуникативное развитие дошкольника  группа «Радуга»</vt:lpstr>
      <vt:lpstr>Социально – коммуникативное развитие</vt:lpstr>
      <vt:lpstr>Презентация PowerPoint</vt:lpstr>
      <vt:lpstr>Основные задачи  по социально-коммуникативному развитию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игр  детей дошкольного возраста</vt:lpstr>
      <vt:lpstr>Презентация PowerPoint</vt:lpstr>
      <vt:lpstr>Игра как ведущая деятельность  детей дошкольного возраста</vt:lpstr>
      <vt:lpstr>Компоненты патриотического  воспитания</vt:lpstr>
      <vt:lpstr>Презентация PowerPoint</vt:lpstr>
      <vt:lpstr>Презентация PowerPoint</vt:lpstr>
      <vt:lpstr>Презентация PowerPoint</vt:lpstr>
      <vt:lpstr>Виды труда (трудовая деятельность)</vt:lpstr>
      <vt:lpstr>Вывод.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Социально-коммуникативное развитие дошкольника по ФГОС</dc:title>
  <dc:creator>User</dc:creator>
  <cp:lastModifiedBy>User</cp:lastModifiedBy>
  <cp:revision>58</cp:revision>
  <dcterms:created xsi:type="dcterms:W3CDTF">2014-11-11T04:38:25Z</dcterms:created>
  <dcterms:modified xsi:type="dcterms:W3CDTF">2022-11-21T11:03:30Z</dcterms:modified>
</cp:coreProperties>
</file>